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797675" cy="9926638"/>
  <p:embeddedFontLst>
    <p:embeddedFont>
      <p:font typeface="Alice" panose="020B0604020202020204" charset="0"/>
      <p:regular r:id="rId16"/>
    </p:embeddedFont>
    <p:embeddedFont>
      <p:font typeface="Lora" pitchFamily="2" charset="-18"/>
      <p:regular r:id="rId17"/>
      <p:bold r:id="rId18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BF8"/>
    <a:srgbClr val="72C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24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107031" tIns="53515" rIns="107031" bIns="5351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107031" tIns="53515" rIns="107031" bIns="53515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42" y="380181"/>
            <a:ext cx="3287241" cy="43830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1474589"/>
            <a:ext cx="4722763" cy="1328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Rola samorządu w budowaniu szkoły dla każdego ucznia</a:t>
            </a:r>
            <a:endParaRPr lang="en-US" sz="2750" dirty="0"/>
          </a:p>
        </p:txBody>
      </p:sp>
      <p:sp>
        <p:nvSpPr>
          <p:cNvPr id="7" name="Text 4"/>
          <p:cNvSpPr/>
          <p:nvPr/>
        </p:nvSpPr>
        <p:spPr>
          <a:xfrm>
            <a:off x="581174" y="3444925"/>
            <a:ext cx="2506117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endParaRPr lang="en-US" sz="85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F4F202D-A19D-8E2A-7D12-611F4ABCF4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423854" y="3704379"/>
            <a:ext cx="2045025" cy="12214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4" y="375717"/>
            <a:ext cx="3293938" cy="439199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01901" y="630213"/>
            <a:ext cx="4707508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SCWEW </a:t>
            </a:r>
            <a:r>
              <a:rPr lang="en-US" sz="26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jako</a:t>
            </a: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265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impuls</a:t>
            </a:r>
            <a:r>
              <a:rPr lang="pl-PL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 zmiany</a:t>
            </a:r>
            <a:endParaRPr lang="en-US" sz="2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2577" y="1249821"/>
            <a:ext cx="202629" cy="20262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340944" y="1245691"/>
            <a:ext cx="226114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Wsparcie systemowe dla szkół</a:t>
            </a:r>
            <a:endParaRPr lang="en-US" sz="13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2577" y="1916869"/>
            <a:ext cx="202629" cy="20262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340944" y="1912739"/>
            <a:ext cx="202175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Rozwój kompetencji kadry</a:t>
            </a:r>
            <a:endParaRPr lang="en-US" sz="13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2577" y="2583917"/>
            <a:ext cx="202629" cy="20262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340944" y="2579787"/>
            <a:ext cx="2311971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Tworzenie modelu współpracy</a:t>
            </a:r>
            <a:endParaRPr lang="en-US" sz="13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2577" y="3250964"/>
            <a:ext cx="202629" cy="202629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340944" y="3246834"/>
            <a:ext cx="2372469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Budowanie trwałych rozwiązań</a:t>
            </a:r>
            <a:endParaRPr lang="en-US" sz="1300" dirty="0"/>
          </a:p>
        </p:txBody>
      </p:sp>
      <p:sp>
        <p:nvSpPr>
          <p:cNvPr id="13" name="Text 6"/>
          <p:cNvSpPr/>
          <p:nvPr/>
        </p:nvSpPr>
        <p:spPr>
          <a:xfrm>
            <a:off x="4104531" y="3946103"/>
            <a:ext cx="4566568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Razem budujemy szkołę otwartą, bezpieczną i dostępną dla każdego ucznia.</a:t>
            </a:r>
            <a:endParaRPr lang="en-US" sz="1050" dirty="0"/>
          </a:p>
        </p:txBody>
      </p:sp>
      <p:sp>
        <p:nvSpPr>
          <p:cNvPr id="14" name="Shape 7"/>
          <p:cNvSpPr/>
          <p:nvPr/>
        </p:nvSpPr>
        <p:spPr>
          <a:xfrm>
            <a:off x="3901901" y="3801219"/>
            <a:ext cx="19050" cy="711994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F003AE54-0F77-6436-C52D-926B98D231D0}"/>
              </a:ext>
            </a:extLst>
          </p:cNvPr>
          <p:cNvSpPr/>
          <p:nvPr/>
        </p:nvSpPr>
        <p:spPr>
          <a:xfrm>
            <a:off x="4053891" y="550515"/>
            <a:ext cx="4707508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650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CEF61B8-E443-47AE-07BB-94E703B8ED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5">
            <a:extLst>
              <a:ext uri="{FF2B5EF4-FFF2-40B4-BE49-F238E27FC236}">
                <a16:creationId xmlns:a16="http://schemas.microsoft.com/office/drawing/2014/main" id="{254C112C-43C9-D346-96C2-F11DA3420F71}"/>
              </a:ext>
            </a:extLst>
          </p:cNvPr>
          <p:cNvSpPr/>
          <p:nvPr/>
        </p:nvSpPr>
        <p:spPr>
          <a:xfrm>
            <a:off x="78010" y="-69287"/>
            <a:ext cx="6259236" cy="4396829"/>
          </a:xfrm>
          <a:prstGeom prst="roundRect">
            <a:avLst>
              <a:gd name="adj" fmla="val 38490"/>
            </a:avLst>
          </a:prstGeom>
          <a:solidFill>
            <a:srgbClr val="F0EDE6"/>
          </a:solidFill>
          <a:ln/>
        </p:spPr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887982E6-4367-5818-540D-C978B9CA725D}"/>
              </a:ext>
            </a:extLst>
          </p:cNvPr>
          <p:cNvSpPr/>
          <p:nvPr/>
        </p:nvSpPr>
        <p:spPr>
          <a:xfrm>
            <a:off x="348695" y="1147461"/>
            <a:ext cx="4137961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pl-PL" sz="26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Wspólna odpowiedzialność </a:t>
            </a:r>
            <a:endParaRPr lang="en-US" sz="2650" dirty="0">
              <a:solidFill>
                <a:srgbClr val="233E32"/>
              </a:solidFill>
              <a:latin typeface="Alice" pitchFamily="34" charset="0"/>
              <a:ea typeface="Alice" pitchFamily="34" charset="-122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CA918ABB-E9CE-320F-EA01-2CA44279565F}"/>
              </a:ext>
            </a:extLst>
          </p:cNvPr>
          <p:cNvSpPr/>
          <p:nvPr/>
        </p:nvSpPr>
        <p:spPr>
          <a:xfrm>
            <a:off x="501095" y="1693378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Samorząd </a:t>
            </a:r>
            <a:endParaRPr lang="en-US" sz="135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29F7105E-8445-CF95-E2A1-E210204B009A}"/>
              </a:ext>
            </a:extLst>
          </p:cNvPr>
          <p:cNvSpPr/>
          <p:nvPr/>
        </p:nvSpPr>
        <p:spPr>
          <a:xfrm>
            <a:off x="501095" y="2129128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Dyrektorzy i nauczyciele  </a:t>
            </a:r>
            <a:endParaRPr lang="en-US" sz="1350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376CFB0A-5DDC-430E-5B9F-57FF70BD0D47}"/>
              </a:ext>
            </a:extLst>
          </p:cNvPr>
          <p:cNvSpPr/>
          <p:nvPr/>
        </p:nvSpPr>
        <p:spPr>
          <a:xfrm>
            <a:off x="501095" y="2564878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Rodzice i uczniowie </a:t>
            </a:r>
            <a:endParaRPr lang="en-US" sz="1350"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9A1A6F43-ED73-EF76-A5B9-A7607A682A34}"/>
              </a:ext>
            </a:extLst>
          </p:cNvPr>
          <p:cNvSpPr/>
          <p:nvPr/>
        </p:nvSpPr>
        <p:spPr>
          <a:xfrm>
            <a:off x="501095" y="3000628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Instytucje wspierające </a:t>
            </a:r>
            <a:endParaRPr lang="en-US" sz="135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9B6C1AF-7836-6906-675F-807551A8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59"/>
          <a:stretch>
            <a:fillRect/>
          </a:stretch>
        </p:blipFill>
        <p:spPr>
          <a:xfrm>
            <a:off x="6281225" y="3429006"/>
            <a:ext cx="2784765" cy="16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1">
            <a:extLst>
              <a:ext uri="{FF2B5EF4-FFF2-40B4-BE49-F238E27FC236}">
                <a16:creationId xmlns:a16="http://schemas.microsoft.com/office/drawing/2014/main" id="{194FC3BA-4B49-B0C2-FA05-AC071E7200B6}"/>
              </a:ext>
            </a:extLst>
          </p:cNvPr>
          <p:cNvSpPr/>
          <p:nvPr/>
        </p:nvSpPr>
        <p:spPr>
          <a:xfrm>
            <a:off x="597877" y="1762679"/>
            <a:ext cx="6216761" cy="522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pl-PL" sz="2650" dirty="0">
                <a:latin typeface="Alice" pitchFamily="34" charset="0"/>
                <a:ea typeface="Alice" pitchFamily="34" charset="-122"/>
              </a:rPr>
              <a:t>Priorytety na kolejne lata  </a:t>
            </a:r>
            <a:endParaRPr lang="en-US" sz="2650" dirty="0">
              <a:latin typeface="Alice" pitchFamily="34" charset="0"/>
              <a:ea typeface="Alice" pitchFamily="34" charset="-122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3154E356-4814-0CED-20EE-EF75D1687093}"/>
              </a:ext>
            </a:extLst>
          </p:cNvPr>
          <p:cNvSpPr/>
          <p:nvPr/>
        </p:nvSpPr>
        <p:spPr>
          <a:xfrm>
            <a:off x="2912513" y="2448182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latin typeface="Alice" pitchFamily="34" charset="0"/>
                <a:ea typeface="Alice" pitchFamily="34" charset="-122"/>
              </a:rPr>
              <a:t>Dalszy rozwój edukacji włączającej  </a:t>
            </a:r>
            <a:endParaRPr lang="en-US" sz="1350"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D17780F2-4B6F-CFF1-C064-C30E09429746}"/>
              </a:ext>
            </a:extLst>
          </p:cNvPr>
          <p:cNvSpPr/>
          <p:nvPr/>
        </p:nvSpPr>
        <p:spPr>
          <a:xfrm>
            <a:off x="2912513" y="2883932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latin typeface="Alice" pitchFamily="34" charset="0"/>
                <a:ea typeface="Alice" pitchFamily="34" charset="-122"/>
              </a:rPr>
              <a:t>Wzmacnianie współpracy między szkołami   </a:t>
            </a:r>
            <a:endParaRPr lang="en-US" sz="1350" dirty="0"/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6A5477AF-A3CA-8210-9B6C-31223A190B3D}"/>
              </a:ext>
            </a:extLst>
          </p:cNvPr>
          <p:cNvSpPr/>
          <p:nvPr/>
        </p:nvSpPr>
        <p:spPr>
          <a:xfrm>
            <a:off x="2912513" y="3319682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latin typeface="Alice" pitchFamily="34" charset="0"/>
                <a:ea typeface="Alice" pitchFamily="34" charset="-122"/>
              </a:rPr>
              <a:t>Rozwijanie wsparcia specjalistycznego </a:t>
            </a:r>
            <a:endParaRPr lang="en-US" sz="1350" dirty="0"/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776D0868-FDF6-A9CF-6AA5-D1BB2300A60A}"/>
              </a:ext>
            </a:extLst>
          </p:cNvPr>
          <p:cNvSpPr/>
          <p:nvPr/>
        </p:nvSpPr>
        <p:spPr>
          <a:xfrm>
            <a:off x="2912513" y="3755432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l-PL" sz="1350" dirty="0">
                <a:latin typeface="Alice" pitchFamily="34" charset="0"/>
                <a:ea typeface="Alice" pitchFamily="34" charset="-122"/>
              </a:rPr>
              <a:t>Inwestowanie w kompetencje przyszłości </a:t>
            </a:r>
            <a:endParaRPr lang="en-US" sz="135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5F81BA-5D67-B0B2-2EA9-5EEBA11C24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51" t="29093" r="1251" b="18877"/>
          <a:stretch>
            <a:fillRect/>
          </a:stretch>
        </p:blipFill>
        <p:spPr>
          <a:xfrm>
            <a:off x="479153" y="233188"/>
            <a:ext cx="2924376" cy="1188588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C18DA3F-A35F-A87F-0902-EB1EFA58B2BF}"/>
              </a:ext>
            </a:extLst>
          </p:cNvPr>
          <p:cNvSpPr/>
          <p:nvPr/>
        </p:nvSpPr>
        <p:spPr>
          <a:xfrm>
            <a:off x="7957226" y="4404822"/>
            <a:ext cx="1121923" cy="738678"/>
          </a:xfrm>
          <a:prstGeom prst="rect">
            <a:avLst/>
          </a:prstGeom>
          <a:solidFill>
            <a:srgbClr val="FC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53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A871C96-4110-81F5-6594-57726A69E4EC}"/>
              </a:ext>
            </a:extLst>
          </p:cNvPr>
          <p:cNvSpPr/>
          <p:nvPr/>
        </p:nvSpPr>
        <p:spPr>
          <a:xfrm>
            <a:off x="4141058" y="3637262"/>
            <a:ext cx="3661353" cy="622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pl-PL" sz="2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DZIĘKUJĘ ZA UWAGĘ </a:t>
            </a:r>
            <a:endParaRPr lang="en-US" sz="27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2B5A16FE-F128-B337-D5CD-3576BDC00999}"/>
              </a:ext>
            </a:extLst>
          </p:cNvPr>
          <p:cNvSpPr/>
          <p:nvPr/>
        </p:nvSpPr>
        <p:spPr>
          <a:xfrm>
            <a:off x="1983309" y="1529453"/>
            <a:ext cx="5177380" cy="2506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pl-PL" sz="2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Razem budujemy szkołę otwartą, bezpieczną i dostępną dla każdego ucznia  </a:t>
            </a:r>
            <a:endParaRPr lang="en-US" sz="28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2EC5F433-1E86-1C99-33AB-13E4CD9B36F3}"/>
              </a:ext>
            </a:extLst>
          </p:cNvPr>
          <p:cNvSpPr/>
          <p:nvPr/>
        </p:nvSpPr>
        <p:spPr>
          <a:xfrm>
            <a:off x="7957226" y="4404822"/>
            <a:ext cx="1121923" cy="738678"/>
          </a:xfrm>
          <a:prstGeom prst="rect">
            <a:avLst/>
          </a:prstGeom>
          <a:solidFill>
            <a:srgbClr val="FCFB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5364AD4-C2F3-9C32-0AF5-C62F1315F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251" t="29093" r="1251" b="18877"/>
          <a:stretch>
            <a:fillRect/>
          </a:stretch>
        </p:blipFill>
        <p:spPr>
          <a:xfrm>
            <a:off x="443984" y="268357"/>
            <a:ext cx="2924376" cy="11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2" y="380181"/>
            <a:ext cx="3287241" cy="43830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25119" y="79987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Czym jest edukacja włączająca?</a:t>
            </a:r>
            <a:endParaRPr lang="en-US" sz="2750" dirty="0"/>
          </a:p>
        </p:txBody>
      </p:sp>
      <p:sp>
        <p:nvSpPr>
          <p:cNvPr id="5" name="Shape 2"/>
          <p:cNvSpPr/>
          <p:nvPr/>
        </p:nvSpPr>
        <p:spPr>
          <a:xfrm>
            <a:off x="3925119" y="1898452"/>
            <a:ext cx="4722763" cy="504974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4066877" y="2040210"/>
            <a:ext cx="305358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Edukacja dostępna dla każdego ucznia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3925119" y="2545184"/>
            <a:ext cx="4722763" cy="504974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8" name="Text 5"/>
          <p:cNvSpPr/>
          <p:nvPr/>
        </p:nvSpPr>
        <p:spPr>
          <a:xfrm>
            <a:off x="4066877" y="2686943"/>
            <a:ext cx="297648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Poszanowanie różnorodności potrzeb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925119" y="3191917"/>
            <a:ext cx="4722763" cy="504974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4066877" y="3333676"/>
            <a:ext cx="286114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Wyrównywanie szans edukacyjnych</a:t>
            </a:r>
            <a:endParaRPr lang="en-US" sz="1350" dirty="0"/>
          </a:p>
        </p:txBody>
      </p:sp>
      <p:sp>
        <p:nvSpPr>
          <p:cNvPr id="11" name="Shape 8"/>
          <p:cNvSpPr/>
          <p:nvPr/>
        </p:nvSpPr>
        <p:spPr>
          <a:xfrm>
            <a:off x="3925119" y="3838649"/>
            <a:ext cx="4722763" cy="504974"/>
          </a:xfrm>
          <a:prstGeom prst="roundRect">
            <a:avLst>
              <a:gd name="adj" fmla="val 4211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4066877" y="3980408"/>
            <a:ext cx="2441749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Budowanie wspólnoty szkolnej</a:t>
            </a:r>
            <a:endParaRPr lang="en-US" sz="135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A2744D9-0D40-E45C-5AE8-D04DE8C6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19" y="371401"/>
            <a:ext cx="3300487" cy="44006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9610" y="399008"/>
            <a:ext cx="4815780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Dlaczego samorząd jest kluczowy?</a:t>
            </a:r>
            <a:endParaRPr lang="en-US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610" y="1376511"/>
            <a:ext cx="321171" cy="3211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49609" y="1697682"/>
            <a:ext cx="3236125" cy="346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Organizuje lokalną politykę edukacyjną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9610" y="2276698"/>
            <a:ext cx="321171" cy="3211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49610" y="2743349"/>
            <a:ext cx="2500164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Odpowiada za infrastrukturę szkół</a:t>
            </a:r>
            <a:endParaRPr lang="en-US" sz="20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610" y="3329918"/>
            <a:ext cx="321171" cy="32117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49610" y="3643536"/>
            <a:ext cx="2919189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Finansuje działania wspierające uczniów</a:t>
            </a:r>
            <a:endParaRPr lang="en-US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610" y="4237657"/>
            <a:ext cx="321171" cy="321171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49610" y="4543723"/>
            <a:ext cx="2090217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Integruje środowisko lokalne</a:t>
            </a:r>
            <a:endParaRPr lang="en-US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19788FB-699A-0CFA-66A2-D825748CE73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3270647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Szkoła dla każdego ucznia</a:t>
            </a:r>
            <a:endParaRPr lang="en-US" sz="2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54363" y="1214881"/>
            <a:ext cx="1575047" cy="33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1. Dostępność</a:t>
            </a:r>
            <a:endParaRPr lang="en-US" sz="1000" dirty="0"/>
          </a:p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architektoniczna</a:t>
            </a:r>
            <a:endParaRPr lang="en-US" sz="1000" dirty="0"/>
          </a:p>
        </p:txBody>
      </p:sp>
      <p:sp>
        <p:nvSpPr>
          <p:cNvPr id="6" name="Text 2"/>
          <p:cNvSpPr/>
          <p:nvPr/>
        </p:nvSpPr>
        <p:spPr>
          <a:xfrm>
            <a:off x="2675430" y="1214881"/>
            <a:ext cx="1553017" cy="33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2. Dostępność cyfrowa</a:t>
            </a:r>
            <a:endParaRPr lang="en-US" sz="1000" dirty="0"/>
          </a:p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 komunikacyjna</a:t>
            </a:r>
            <a:endParaRPr lang="en-US" sz="1000" dirty="0"/>
          </a:p>
        </p:txBody>
      </p:sp>
      <p:sp>
        <p:nvSpPr>
          <p:cNvPr id="7" name="Text 3"/>
          <p:cNvSpPr/>
          <p:nvPr/>
        </p:nvSpPr>
        <p:spPr>
          <a:xfrm>
            <a:off x="872750" y="2966219"/>
            <a:ext cx="1354756" cy="33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3. Indywidualizacja</a:t>
            </a:r>
            <a:endParaRPr lang="en-US" sz="1000" dirty="0"/>
          </a:p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nauczania</a:t>
            </a:r>
            <a:endParaRPr lang="en-US" sz="1000" dirty="0"/>
          </a:p>
        </p:txBody>
      </p:sp>
      <p:sp>
        <p:nvSpPr>
          <p:cNvPr id="8" name="Text 4"/>
          <p:cNvSpPr/>
          <p:nvPr/>
        </p:nvSpPr>
        <p:spPr>
          <a:xfrm>
            <a:off x="872750" y="3329610"/>
            <a:ext cx="1354756" cy="74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"/>
              </a:lnSpc>
              <a:buNone/>
            </a:pPr>
            <a:endParaRPr lang="en-US" sz="500" dirty="0"/>
          </a:p>
        </p:txBody>
      </p:sp>
      <p:sp>
        <p:nvSpPr>
          <p:cNvPr id="9" name="Text 5"/>
          <p:cNvSpPr/>
          <p:nvPr/>
        </p:nvSpPr>
        <p:spPr>
          <a:xfrm>
            <a:off x="2675430" y="2966219"/>
            <a:ext cx="1479587" cy="33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4. Bezpieczeństwo</a:t>
            </a:r>
            <a:endParaRPr lang="en-US" sz="1000" dirty="0"/>
          </a:p>
          <a:p>
            <a:pPr marL="0" indent="0" algn="ctr">
              <a:lnSpc>
                <a:spcPts val="1300"/>
              </a:lnSpc>
              <a:buNone/>
            </a:pPr>
            <a:r>
              <a:rPr lang="en-US" sz="10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 dobrostan</a:t>
            </a:r>
            <a:endParaRPr lang="en-US" sz="1000" dirty="0"/>
          </a:p>
        </p:txBody>
      </p:sp>
      <p:sp>
        <p:nvSpPr>
          <p:cNvPr id="10" name="Text 6"/>
          <p:cNvSpPr/>
          <p:nvPr/>
        </p:nvSpPr>
        <p:spPr>
          <a:xfrm>
            <a:off x="4805943" y="1027123"/>
            <a:ext cx="3759622" cy="705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Wyzwania współczesnej szkoły</a:t>
            </a:r>
            <a:endParaRPr lang="en-US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4709889" y="1934308"/>
            <a:ext cx="4103520" cy="256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Zróżnicowane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potrzeby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edukacyjne</a:t>
            </a:r>
            <a:endParaRPr lang="pl-PL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342900" indent="-342900" algn="l">
              <a:lnSpc>
                <a:spcPts val="1250"/>
              </a:lnSpc>
              <a:buSzPct val="100000"/>
              <a:buChar char="•"/>
            </a:pPr>
            <a:endParaRPr lang="en-US" sz="1600" dirty="0"/>
          </a:p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Problemy emocjonalne i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społeczne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uczniów</a:t>
            </a:r>
            <a:endParaRPr lang="pl-PL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342900" indent="-342900" algn="l">
              <a:lnSpc>
                <a:spcPts val="1250"/>
              </a:lnSpc>
              <a:buSzPct val="100000"/>
              <a:buChar char="•"/>
            </a:pPr>
            <a:endParaRPr lang="en-US" sz="1600" dirty="0"/>
          </a:p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Niedobór</a:t>
            </a: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6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specjalistów</a:t>
            </a:r>
            <a:endParaRPr lang="pl-PL" sz="16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algn="l">
              <a:lnSpc>
                <a:spcPts val="1250"/>
              </a:lnSpc>
              <a:buSzPct val="100000"/>
            </a:pPr>
            <a:endParaRPr lang="en-US" sz="1600" dirty="0"/>
          </a:p>
          <a:p>
            <a:pPr marL="342900" indent="-342900" algn="l">
              <a:lnSpc>
                <a:spcPts val="12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Rosnące oczekiwania wobec szkoły</a:t>
            </a:r>
            <a:endParaRPr lang="en-US" sz="16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E1524C1-4CE4-8CAA-0C38-52E9795F1C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77305" y="540184"/>
            <a:ext cx="655126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chemeClr val="accent1">
                    <a:lumMod val="75000"/>
                  </a:schemeClr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SCWEW – wsparcie dla szkół i nauczycieli</a:t>
            </a:r>
            <a:endParaRPr lang="en-US" sz="27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395859"/>
            <a:ext cx="2652936" cy="265293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4208264"/>
            <a:ext cx="3166170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4012927" y="2359075"/>
            <a:ext cx="70842" cy="70842"/>
          </a:xfrm>
          <a:prstGeom prst="roundRect">
            <a:avLst>
              <a:gd name="adj" fmla="val 403362"/>
            </a:avLst>
          </a:prstGeom>
          <a:solidFill>
            <a:srgbClr val="1B5F39"/>
          </a:solidFill>
          <a:ln/>
        </p:spPr>
      </p:sp>
      <p:sp>
        <p:nvSpPr>
          <p:cNvPr id="6" name="Text 3"/>
          <p:cNvSpPr/>
          <p:nvPr/>
        </p:nvSpPr>
        <p:spPr>
          <a:xfrm>
            <a:off x="4225528" y="2283768"/>
            <a:ext cx="313052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Wsparcie merytoryczne i organizacyjne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4012927" y="2864048"/>
            <a:ext cx="70842" cy="70842"/>
          </a:xfrm>
          <a:prstGeom prst="roundRect">
            <a:avLst>
              <a:gd name="adj" fmla="val 403362"/>
            </a:avLst>
          </a:prstGeom>
          <a:solidFill>
            <a:srgbClr val="1B5F39"/>
          </a:solidFill>
          <a:ln/>
        </p:spPr>
      </p:sp>
      <p:sp>
        <p:nvSpPr>
          <p:cNvPr id="8" name="Text 5"/>
          <p:cNvSpPr/>
          <p:nvPr/>
        </p:nvSpPr>
        <p:spPr>
          <a:xfrm>
            <a:off x="4184308" y="2790014"/>
            <a:ext cx="241540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Rozwijanie kompetencji kadry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4012927" y="3369022"/>
            <a:ext cx="70842" cy="70842"/>
          </a:xfrm>
          <a:prstGeom prst="roundRect">
            <a:avLst>
              <a:gd name="adj" fmla="val 403362"/>
            </a:avLst>
          </a:prstGeom>
          <a:solidFill>
            <a:srgbClr val="1B5F39"/>
          </a:solidFill>
          <a:ln/>
        </p:spPr>
      </p:sp>
      <p:sp>
        <p:nvSpPr>
          <p:cNvPr id="10" name="Text 7"/>
          <p:cNvSpPr/>
          <p:nvPr/>
        </p:nvSpPr>
        <p:spPr>
          <a:xfrm>
            <a:off x="4184308" y="3284929"/>
            <a:ext cx="280183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Współpraca międzyinstytucjonalna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7728570" y="1363935"/>
            <a:ext cx="928762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4D41863-10C4-1E07-8ADD-67793DB707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7134" y="533292"/>
            <a:ext cx="683671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Rola powiatu i partnerstwo na rzecz ucznia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344785" y="2129474"/>
            <a:ext cx="4536704" cy="1995553"/>
          </a:xfrm>
          <a:prstGeom prst="roundRect">
            <a:avLst>
              <a:gd name="adj" fmla="val 1320"/>
            </a:avLst>
          </a:prstGeom>
          <a:solidFill>
            <a:srgbClr val="1B5F39"/>
          </a:solidFill>
          <a:ln/>
        </p:spPr>
      </p:sp>
      <p:sp>
        <p:nvSpPr>
          <p:cNvPr id="4" name="Text 2"/>
          <p:cNvSpPr/>
          <p:nvPr/>
        </p:nvSpPr>
        <p:spPr>
          <a:xfrm>
            <a:off x="535781" y="223606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Rola powiatu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535781" y="2599283"/>
            <a:ext cx="3823618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Tworzenie warunków do rozwoju szkół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Koordynacja działań placówek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Wsparcie kadry zarządzającej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Inwestowanie w rozwój edukacji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192834" y="185116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Partnerstwo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4749701" y="2599283"/>
            <a:ext cx="3902943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Współpraca szkół i poradni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Zaangażowanie rodziców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Współpraca z organizacjami pozarządowymi</a:t>
            </a:r>
            <a:endParaRPr lang="en-US" sz="16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6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Partnerstwo z instytucjami społecznymi</a:t>
            </a:r>
            <a:endParaRPr lang="en-US" sz="16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AEA9653-CD26-FD89-7144-0C26F369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2425763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9" y="232990"/>
            <a:ext cx="2425763" cy="32343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78610" y="367085"/>
            <a:ext cx="4815780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Nauczyciel i specjaliści w centrum zmiany</a:t>
            </a:r>
            <a:endParaRPr lang="en-US" sz="2500" dirty="0"/>
          </a:p>
        </p:txBody>
      </p:sp>
      <p:sp>
        <p:nvSpPr>
          <p:cNvPr id="5" name="Shape 2"/>
          <p:cNvSpPr/>
          <p:nvPr/>
        </p:nvSpPr>
        <p:spPr>
          <a:xfrm>
            <a:off x="3852268" y="1391172"/>
            <a:ext cx="2349698" cy="1853654"/>
          </a:xfrm>
          <a:prstGeom prst="roundRect">
            <a:avLst>
              <a:gd name="adj" fmla="val 0"/>
            </a:avLst>
          </a:prstGeom>
          <a:solidFill>
            <a:srgbClr val="FCFBF8"/>
          </a:solidFill>
          <a:ln w="14288">
            <a:solidFill>
              <a:srgbClr val="D6D3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4021336" y="1487314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Nauczyciel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4021336" y="1757809"/>
            <a:ext cx="2064246" cy="1101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Rozwój kompetencji kadry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Wsparcie psychologiczne i metodyczne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Wymiana dobrych praktyk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Budowanie kultury współpracy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6344692" y="1344588"/>
            <a:ext cx="2349698" cy="1853654"/>
          </a:xfrm>
          <a:prstGeom prst="roundRect">
            <a:avLst>
              <a:gd name="adj" fmla="val 1040"/>
            </a:avLst>
          </a:prstGeom>
          <a:solidFill>
            <a:srgbClr val="FCFBF8"/>
          </a:solidFill>
          <a:ln w="14288">
            <a:solidFill>
              <a:srgbClr val="D6D3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87418" y="1487314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Specjaliści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487418" y="1757809"/>
            <a:ext cx="2064246" cy="1297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Psychologowie i pedagodzy specjalni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Logopedzi i terapeuci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Doradcy zawodowi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Specjaliści wspierający uczniów i nauczycieli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3878610" y="3314626"/>
            <a:ext cx="4815780" cy="1461790"/>
          </a:xfrm>
          <a:prstGeom prst="roundRect">
            <a:avLst>
              <a:gd name="adj" fmla="val 1318"/>
            </a:avLst>
          </a:prstGeom>
          <a:solidFill>
            <a:srgbClr val="FCFBF8"/>
          </a:solidFill>
          <a:ln w="14288">
            <a:solidFill>
              <a:srgbClr val="D6D3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4021336" y="3457352"/>
            <a:ext cx="2843361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Wsparcie psychologiczno-pedagogiczne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4021336" y="3727847"/>
            <a:ext cx="4530328" cy="905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Wczesne rozpoznawanie potrzeb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Budowanie dobrostanu uczniów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Profilaktyka kryzysów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Indywidualne ścieżki wsparcia</a:t>
            </a:r>
            <a:endParaRPr lang="en-US" sz="10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3F14250-6163-71C2-FB05-99CAB2A474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658267"/>
            <a:ext cx="621870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Infrastruktura i technologie w edukacji</a:t>
            </a:r>
            <a:endParaRPr lang="en-US" sz="2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585392"/>
            <a:ext cx="2628230" cy="26282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474988" y="1455613"/>
            <a:ext cx="19535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Dostępna infrastruktura</a:t>
            </a:r>
            <a:endParaRPr lang="en-US" sz="1350" dirty="0"/>
          </a:p>
        </p:txBody>
      </p:sp>
      <p:sp>
        <p:nvSpPr>
          <p:cNvPr id="5" name="Text 2"/>
          <p:cNvSpPr/>
          <p:nvPr/>
        </p:nvSpPr>
        <p:spPr>
          <a:xfrm>
            <a:off x="3474988" y="1818829"/>
            <a:ext cx="5177582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Modernizacja budynków szkolnych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Likwidacja barier architektonicznych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Wyposażenie pracowni specjalistycznych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Technologie wspierające naukę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3474988" y="3016523"/>
            <a:ext cx="194339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Nowoczesne technologie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3474988" y="3379738"/>
            <a:ext cx="5177582" cy="105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Narzędzia cyfrowe wspierające uczniów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Edukacja hybrydowa i zdalna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Dostępne materiały dydaktyczne</a:t>
            </a:r>
            <a:endParaRPr lang="en-US" sz="1100" dirty="0"/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11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Rozwijanie kompetencji cyfrowych</a:t>
            </a:r>
            <a:endParaRPr lang="en-US" sz="11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7B2E33-34A8-F09C-404A-8A259257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15000" y="0"/>
            <a:ext cx="3429000" cy="51435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219" y="371401"/>
            <a:ext cx="3300487" cy="440069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49610" y="395660"/>
            <a:ext cx="4815780" cy="802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Znaczenie relacji i dobre praktyki samorządowe</a:t>
            </a:r>
            <a:endParaRPr lang="en-US" sz="2500" dirty="0"/>
          </a:p>
        </p:txBody>
      </p:sp>
      <p:sp>
        <p:nvSpPr>
          <p:cNvPr id="5" name="Shape 2"/>
          <p:cNvSpPr/>
          <p:nvPr/>
        </p:nvSpPr>
        <p:spPr>
          <a:xfrm>
            <a:off x="449610" y="1373163"/>
            <a:ext cx="2349698" cy="1825079"/>
          </a:xfrm>
          <a:prstGeom prst="roundRect">
            <a:avLst>
              <a:gd name="adj" fmla="val 1056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578048" y="1501601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Klimat szkoły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578048" y="1772096"/>
            <a:ext cx="2092821" cy="1297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Szkoła oparta na szacunku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Wzmacnianie poczucia przynależności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Przeciwdziałanie wykluczeniu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Rozwijanie kompetencji społecznych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2915692" y="1373163"/>
            <a:ext cx="2349698" cy="1825079"/>
          </a:xfrm>
          <a:prstGeom prst="roundRect">
            <a:avLst>
              <a:gd name="adj" fmla="val 1056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3044130" y="1501601"/>
            <a:ext cx="16059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Dobre praktyki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3044130" y="1772096"/>
            <a:ext cx="2092821" cy="1297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Programy wspierające szkoły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Finansowanie innowacji edukacyjnych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Sieci współpracy nauczycieli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Projekty integrujące środowisko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449610" y="3314626"/>
            <a:ext cx="4815780" cy="1433215"/>
          </a:xfrm>
          <a:prstGeom prst="roundRect">
            <a:avLst>
              <a:gd name="adj" fmla="val 1345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578048" y="3443064"/>
            <a:ext cx="1825154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Korzyści dla społeczności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578048" y="3713559"/>
            <a:ext cx="4558903" cy="9058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Lepsze wyniki edukacyjne uczniów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Większa integracja społeczna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Rozwój kapitału społecznego</a:t>
            </a:r>
            <a:endParaRPr lang="en-US" sz="1000" dirty="0"/>
          </a:p>
          <a:p>
            <a:pPr marL="342900" indent="-342900" algn="l">
              <a:lnSpc>
                <a:spcPts val="15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Budowanie nowoczesnego powiatu</a:t>
            </a:r>
            <a:endParaRPr lang="en-US" sz="10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042F7730-D66C-794F-3E5A-C8056A44AC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659"/>
          <a:stretch>
            <a:fillRect/>
          </a:stretch>
        </p:blipFill>
        <p:spPr>
          <a:xfrm>
            <a:off x="7964138" y="4434184"/>
            <a:ext cx="1101852" cy="6581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359</Words>
  <Application>Microsoft Office PowerPoint</Application>
  <PresentationFormat>Pokaz na ekranie (16:9)</PresentationFormat>
  <Paragraphs>114</Paragraphs>
  <Slides>13</Slides>
  <Notes>10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Lora</vt:lpstr>
      <vt:lpstr>Arial</vt:lpstr>
      <vt:lpstr>Alice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Dagmara Krajewska</dc:creator>
  <cp:lastModifiedBy>Dominika Sikora</cp:lastModifiedBy>
  <cp:revision>4</cp:revision>
  <cp:lastPrinted>2026-05-19T16:25:21Z</cp:lastPrinted>
  <dcterms:created xsi:type="dcterms:W3CDTF">2026-05-08T09:12:11Z</dcterms:created>
  <dcterms:modified xsi:type="dcterms:W3CDTF">2026-05-20T05:39:34Z</dcterms:modified>
</cp:coreProperties>
</file>