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sldIdLst>
    <p:sldId id="256" r:id="rId2"/>
    <p:sldId id="286" r:id="rId3"/>
    <p:sldId id="317" r:id="rId4"/>
    <p:sldId id="314" r:id="rId5"/>
    <p:sldId id="316" r:id="rId6"/>
    <p:sldId id="306" r:id="rId7"/>
    <p:sldId id="311" r:id="rId8"/>
    <p:sldId id="308" r:id="rId9"/>
    <p:sldId id="307" r:id="rId10"/>
    <p:sldId id="309" r:id="rId11"/>
    <p:sldId id="318" r:id="rId12"/>
    <p:sldId id="319" r:id="rId13"/>
    <p:sldId id="320" r:id="rId14"/>
    <p:sldId id="310" r:id="rId15"/>
    <p:sldId id="285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3FB"/>
    <a:srgbClr val="A8E2FE"/>
    <a:srgbClr val="7ECDF4"/>
    <a:srgbClr val="47BAEE"/>
    <a:srgbClr val="A5DBF7"/>
    <a:srgbClr val="9CE0FF"/>
    <a:srgbClr val="94D5F3"/>
    <a:srgbClr val="9ADCFC"/>
    <a:srgbClr val="90D7EE"/>
    <a:srgbClr val="34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15"/>
  </p:normalViewPr>
  <p:slideViewPr>
    <p:cSldViewPr snapToGrid="0" snapToObjects="1">
      <p:cViewPr varScale="1">
        <p:scale>
          <a:sx n="81" d="100"/>
          <a:sy n="81" d="100"/>
        </p:scale>
        <p:origin x="53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AC33DC-B196-7442-B231-D092ADC5E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EB1D78-EC96-6A49-A5D0-6C6DA6062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444073-01B6-E74E-A514-1FACA661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9DEE0C-609D-BF46-9134-0A5517A7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A416A5-FCD5-3142-8A47-E0ABB348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49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F2890-251A-3840-B188-9D17D757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039711F-8F90-D04D-9648-CC8687493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2C2207-8E76-1945-9DC8-D6CE758A3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3A1990-C1EF-FD48-BEF4-9E26CD62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C7A810-C2C6-AB41-A9D5-6E4C1D24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34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2DD6400-C5F4-8545-BF44-EE08A5545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062B8FF-B5B0-AF4C-B206-4C3BAA8F0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4631F5-0692-3548-80DF-7E502C5B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1E9296-CEC4-744E-A646-24B3C23F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0AB9A5-0223-E74A-9F53-2FBFD192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62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F7C54B-93CF-0B42-B5D8-3C7AB7BD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FBEB3-267D-0149-AEAA-793B2AFF8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6B6179-70CC-8748-9369-7ABB8A2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7772D0-C2E7-8C49-A490-20992DF4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F0731B-F15E-1C41-9E5D-86AD14B6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30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9FE825-2D4A-E643-9A0F-ABE9DB67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7AECBE-5DDA-434D-B403-EDA5EB6D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F45178-B386-5A4D-8293-0A15D08A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C8D526-8B8A-E548-B3E5-DA0C8F0B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CED2E4-2F0F-8B48-B2B6-560B3567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6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3CD537-BCCB-B64D-B98B-D0D41596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63AAD3-20F3-114B-BDFF-6B9ED3809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9EC421-8A1C-8440-BD65-B4C577F23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82C4ED-3DED-0543-ACCD-5EC3CA2A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18420E-C302-BA48-93E3-B0055996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E7DE7E-4752-5B4C-A533-9B88A693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08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F46D2B-E68B-0843-9DD5-E3E350DD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2506F9-0751-964E-A423-B80867E8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A9B701-CCE1-4E49-82B6-2866CED7C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2F1BBC3-0F91-2C45-936A-2998B5461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723C87B-31A5-F240-978C-9277C8EAA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E829646-5341-F247-B81B-93D03080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2519749-1E84-1744-81F3-CC9E464B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9C01BB5-5BC2-9342-97A8-1C4AF002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12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4ADB1-574E-F040-B98D-A29606CC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54DAF24-405E-E94B-9C73-F7560F06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38A180A-7A91-E54A-9692-F8A35BB5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D32639-DA80-2541-B206-B402C5E9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34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2888CB2-BAA9-0344-8C10-873BE9E1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B24ED4D-C146-8A4C-A9CE-30AD2D94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53A5DD3-92CA-FD40-9F47-10FE0A22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12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AFD64D-A11F-8B41-84D0-8F734C86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88FF42-928E-0246-87C2-251E0ED34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2C03F95-59B2-384D-B3C4-75E1E5852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3D425F-ABBE-8F4D-B85B-E84EBF76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D5FDB8-BBEE-FD46-B42D-D7A44C2A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41BFE7-3C65-F146-B0B9-C48154B7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2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2FA3D1-3E4B-B84C-BDEC-C580A9CB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9C7E9AA-63C7-5E4C-B728-90623DE7F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AF5F1-9569-804E-B956-B3094BBD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A5D94A-165E-4147-81DF-CFB00055F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C157DB-166F-FF4D-BE40-B319AF2F7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00B186-1AC5-324D-BFC7-0704544F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6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000">
              <a:srgbClr val="A8E2FE"/>
            </a:gs>
            <a:gs pos="100000">
              <a:srgbClr val="81D3FB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DEF377-D811-124D-BD06-D60BF065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B68326-3D3A-304A-B7B0-B9880B756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479376-059C-B345-AA30-80152B40D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8B98-483B-5048-91BC-0E29CB9B5BEE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C82BD7-975B-5042-BC72-E3780F378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574D31-A882-3A46-B343-AB4C7B61B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045F-4246-C643-9A18-C4380A45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63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>
            <a:extLst>
              <a:ext uri="{FF2B5EF4-FFF2-40B4-BE49-F238E27FC236}">
                <a16:creationId xmlns:a16="http://schemas.microsoft.com/office/drawing/2014/main" id="{1F0E584E-5619-C44D-83FF-70A5CF896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48" y="802888"/>
            <a:ext cx="11658600" cy="37022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Co dalej 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ze szpitalami powiatowymi?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60917504-1C03-194E-A3D4-AFCC5BED144F}"/>
              </a:ext>
            </a:extLst>
          </p:cNvPr>
          <p:cNvSpPr txBox="1">
            <a:spLocks/>
          </p:cNvSpPr>
          <p:nvPr/>
        </p:nvSpPr>
        <p:spPr>
          <a:xfrm>
            <a:off x="2090911" y="5802157"/>
            <a:ext cx="7987874" cy="75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1800" dirty="0">
                <a:ln w="0"/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Wielkopolski Związek Szpitali, styczeń 2023</a:t>
            </a:r>
          </a:p>
        </p:txBody>
      </p:sp>
    </p:spTree>
    <p:extLst>
      <p:ext uri="{BB962C8B-B14F-4D97-AF65-F5344CB8AC3E}">
        <p14:creationId xmlns:p14="http://schemas.microsoft.com/office/powerpoint/2010/main" val="6441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51728" y="955287"/>
            <a:ext cx="10515600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Co dalej ze szpitalami powiatowymi?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5FAC4434-9C4B-984E-AFB2-B1FA7515DD0A}"/>
              </a:ext>
            </a:extLst>
          </p:cNvPr>
          <p:cNvSpPr txBox="1">
            <a:spLocks/>
          </p:cNvSpPr>
          <p:nvPr/>
        </p:nvSpPr>
        <p:spPr>
          <a:xfrm>
            <a:off x="7664504" y="1865410"/>
            <a:ext cx="6546076" cy="49925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Zawieszanie, zamykanie,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profilu oddziałów: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Brak personelu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Nieopłacalność oddziałów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przepisów</a:t>
            </a:r>
          </a:p>
        </p:txBody>
      </p:sp>
    </p:spTree>
    <p:extLst>
      <p:ext uri="{BB962C8B-B14F-4D97-AF65-F5344CB8AC3E}">
        <p14:creationId xmlns:p14="http://schemas.microsoft.com/office/powerpoint/2010/main" val="301706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51728" y="955287"/>
            <a:ext cx="10515600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Co dalej ze szpitalami powiatowymi?</a:t>
            </a:r>
          </a:p>
        </p:txBody>
      </p:sp>
      <p:sp>
        <p:nvSpPr>
          <p:cNvPr id="5" name="Strzałka w prawo 4">
            <a:extLst>
              <a:ext uri="{FF2B5EF4-FFF2-40B4-BE49-F238E27FC236}">
                <a16:creationId xmlns:a16="http://schemas.microsoft.com/office/drawing/2014/main" id="{B4E0C6E8-A9F7-F04B-9775-3A3ECCD8BB78}"/>
              </a:ext>
            </a:extLst>
          </p:cNvPr>
          <p:cNvSpPr/>
          <p:nvPr/>
        </p:nvSpPr>
        <p:spPr>
          <a:xfrm>
            <a:off x="5625740" y="3956515"/>
            <a:ext cx="15240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22F2B2D-6472-0B42-A5F6-9A10F928DE31}"/>
              </a:ext>
            </a:extLst>
          </p:cNvPr>
          <p:cNvSpPr txBox="1">
            <a:spLocks/>
          </p:cNvSpPr>
          <p:nvPr/>
        </p:nvSpPr>
        <p:spPr>
          <a:xfrm>
            <a:off x="7664504" y="1865410"/>
            <a:ext cx="6546076" cy="49925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Zawieszanie, zamykanie,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profilu oddziałów: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Brak personelu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Nieopłacalność oddziałów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przepisów</a:t>
            </a:r>
          </a:p>
        </p:txBody>
      </p:sp>
    </p:spTree>
    <p:extLst>
      <p:ext uri="{BB962C8B-B14F-4D97-AF65-F5344CB8AC3E}">
        <p14:creationId xmlns:p14="http://schemas.microsoft.com/office/powerpoint/2010/main" val="2232845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-1435100" y="2393544"/>
            <a:ext cx="6546076" cy="335454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Mapa Potrzeb Zdrowotnych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Krajowy Plan Transformacji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Wojewódzki Plan Transformacji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51728" y="955287"/>
            <a:ext cx="10515600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Co dalej ze szpitalami powiatowymi?</a:t>
            </a:r>
          </a:p>
        </p:txBody>
      </p:sp>
      <p:sp>
        <p:nvSpPr>
          <p:cNvPr id="9" name="Strzałka w prawo 8">
            <a:extLst>
              <a:ext uri="{FF2B5EF4-FFF2-40B4-BE49-F238E27FC236}">
                <a16:creationId xmlns:a16="http://schemas.microsoft.com/office/drawing/2014/main" id="{29A75313-1C07-9845-B095-06722AD4ECF1}"/>
              </a:ext>
            </a:extLst>
          </p:cNvPr>
          <p:cNvSpPr/>
          <p:nvPr/>
        </p:nvSpPr>
        <p:spPr>
          <a:xfrm>
            <a:off x="5625740" y="3956515"/>
            <a:ext cx="15240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9832322C-E133-B74C-92DE-DDD4879AC846}"/>
              </a:ext>
            </a:extLst>
          </p:cNvPr>
          <p:cNvSpPr txBox="1">
            <a:spLocks/>
          </p:cNvSpPr>
          <p:nvPr/>
        </p:nvSpPr>
        <p:spPr>
          <a:xfrm>
            <a:off x="7664504" y="1865410"/>
            <a:ext cx="6546076" cy="49925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Zawieszanie, zamykanie,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profilu oddziałów: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Brak personelu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Nieopłacalność oddziałów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przepisów</a:t>
            </a:r>
          </a:p>
        </p:txBody>
      </p:sp>
    </p:spTree>
    <p:extLst>
      <p:ext uri="{BB962C8B-B14F-4D97-AF65-F5344CB8AC3E}">
        <p14:creationId xmlns:p14="http://schemas.microsoft.com/office/powerpoint/2010/main" val="374227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-1177718" y="2279244"/>
            <a:ext cx="6546076" cy="335454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Mapa Potrzeb Zdrowotnych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Krajowy Plan Transformacji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Wojewódzki Plan Transformacji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51728" y="955287"/>
            <a:ext cx="10515600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Co dalej ze szpitalami powiatowymi?</a:t>
            </a:r>
          </a:p>
        </p:txBody>
      </p:sp>
      <p:sp>
        <p:nvSpPr>
          <p:cNvPr id="2" name="Strzałka w prawo 1">
            <a:extLst>
              <a:ext uri="{FF2B5EF4-FFF2-40B4-BE49-F238E27FC236}">
                <a16:creationId xmlns:a16="http://schemas.microsoft.com/office/drawing/2014/main" id="{509627C7-4C0F-184A-A51F-64D98BF6A513}"/>
              </a:ext>
            </a:extLst>
          </p:cNvPr>
          <p:cNvSpPr/>
          <p:nvPr/>
        </p:nvSpPr>
        <p:spPr>
          <a:xfrm>
            <a:off x="5625740" y="3956515"/>
            <a:ext cx="15240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6153C91-0F16-BF4F-944A-F05714BC357C}"/>
              </a:ext>
            </a:extLst>
          </p:cNvPr>
          <p:cNvSpPr/>
          <p:nvPr/>
        </p:nvSpPr>
        <p:spPr>
          <a:xfrm rot="2768836" flipH="1">
            <a:off x="6335676" y="3233120"/>
            <a:ext cx="104130" cy="1670717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E8CEC47E-777A-0347-A90F-02B660022DF7}"/>
              </a:ext>
            </a:extLst>
          </p:cNvPr>
          <p:cNvSpPr txBox="1">
            <a:spLocks/>
          </p:cNvSpPr>
          <p:nvPr/>
        </p:nvSpPr>
        <p:spPr>
          <a:xfrm>
            <a:off x="7664504" y="1865410"/>
            <a:ext cx="6546076" cy="49925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Zawieszanie, zamykanie,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profilu oddziałów: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Brak personelu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Nieopłacalność oddziałów</a:t>
            </a:r>
          </a:p>
          <a:p>
            <a:pPr>
              <a:lnSpc>
                <a:spcPct val="150000"/>
              </a:lnSpc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Zmiany przepisów</a:t>
            </a:r>
          </a:p>
        </p:txBody>
      </p:sp>
    </p:spTree>
    <p:extLst>
      <p:ext uri="{BB962C8B-B14F-4D97-AF65-F5344CB8AC3E}">
        <p14:creationId xmlns:p14="http://schemas.microsoft.com/office/powerpoint/2010/main" val="2652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189368" y="3396535"/>
            <a:ext cx="11764120" cy="33545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16 712 łóżek w szpitalach powiatowych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(27%) ma potencjał do przekształcenia w miejsca </a:t>
            </a:r>
            <a:b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</a:b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opieki długoterminowej i geriatrycznej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600" b="1" dirty="0">
                <a:solidFill>
                  <a:srgbClr val="FF0000"/>
                </a:solidFill>
                <a:latin typeface="Avenir Heavy" panose="02000503020000020003" pitchFamily="2" charset="0"/>
              </a:rPr>
              <a:t>Wielkopolska: 1433 łóżka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13628" y="1479454"/>
            <a:ext cx="10515600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Analiza Ministerstwa Zdrowia </a:t>
            </a:r>
          </a:p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z lipca 2022 roku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6D321941-8949-7B4D-8B68-A9F51EA8A6B1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</p:spTree>
    <p:extLst>
      <p:ext uri="{BB962C8B-B14F-4D97-AF65-F5344CB8AC3E}">
        <p14:creationId xmlns:p14="http://schemas.microsoft.com/office/powerpoint/2010/main" val="4091214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>
            <a:extLst>
              <a:ext uri="{FF2B5EF4-FFF2-40B4-BE49-F238E27FC236}">
                <a16:creationId xmlns:a16="http://schemas.microsoft.com/office/drawing/2014/main" id="{1F0E584E-5619-C44D-83FF-70A5CF896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3718" y="196237"/>
            <a:ext cx="8963025" cy="5024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Dziękuję za uwagę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Roman" panose="02000503020000020003" pitchFamily="2" charset="0"/>
              </a:rPr>
            </a:br>
            <a:b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Avenir Roman" panose="02000503020000020003" pitchFamily="2" charset="0"/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venir Light" panose="020B0402020203020204" pitchFamily="34" charset="0"/>
              </a:rPr>
              <a:t>Remigiusz Pawelczak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  <a:latin typeface="Avenir Light" panose="020B0402020203020204" pitchFamily="34" charset="0"/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venir Light" panose="020B0402020203020204" pitchFamily="34" charset="0"/>
              </a:rPr>
              <a:t>Prezes Wielkopolskiego Związku Szpitali</a:t>
            </a:r>
          </a:p>
        </p:txBody>
      </p:sp>
    </p:spTree>
    <p:extLst>
      <p:ext uri="{BB962C8B-B14F-4D97-AF65-F5344CB8AC3E}">
        <p14:creationId xmlns:p14="http://schemas.microsoft.com/office/powerpoint/2010/main" val="168161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427880" y="1037063"/>
            <a:ext cx="11287096" cy="48173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W Polsce działają 243 szpitale powiatowe.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13628" y="201427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Zobowiązania SPZOZ-ów ogółem 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DAD2DDE2-8C31-8145-800E-7081C2D20953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266B73EE-CB63-AC4D-AC10-F749744517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081"/>
          <a:stretch/>
        </p:blipFill>
        <p:spPr>
          <a:xfrm>
            <a:off x="2978126" y="3116812"/>
            <a:ext cx="6186604" cy="3217079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63F5728-A06B-EE4A-B310-BF27C21E88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50"/>
          <a:stretch/>
        </p:blipFill>
        <p:spPr>
          <a:xfrm>
            <a:off x="3020097" y="3116812"/>
            <a:ext cx="6179467" cy="321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7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427880" y="1037063"/>
            <a:ext cx="11287096" cy="48173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W Polsce działają 243 szpitale powiatowe.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13628" y="201427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Zobowiązania SPZOZ-ów ogółem 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DAD2DDE2-8C31-8145-800E-7081C2D20953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266B73EE-CB63-AC4D-AC10-F749744517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081"/>
          <a:stretch/>
        </p:blipFill>
        <p:spPr>
          <a:xfrm>
            <a:off x="2978126" y="3116812"/>
            <a:ext cx="6186604" cy="321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6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13628" y="156363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Zobowiązania wymagalne szpitali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DAD2DDE2-8C31-8145-800E-7081C2D20953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987144AE-633C-964C-9C5B-118EAA96B776}"/>
              </a:ext>
            </a:extLst>
          </p:cNvPr>
          <p:cNvSpPr txBox="1">
            <a:spLocks/>
          </p:cNvSpPr>
          <p:nvPr/>
        </p:nvSpPr>
        <p:spPr>
          <a:xfrm>
            <a:off x="3497083" y="2103755"/>
            <a:ext cx="7832145" cy="43693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2021 r. - </a:t>
            </a:r>
            <a:r>
              <a:rPr lang="pl-PL" sz="3600" b="1" dirty="0">
                <a:solidFill>
                  <a:srgbClr val="FF0000"/>
                </a:solidFill>
                <a:latin typeface="Avenir Heavy" panose="02000503020000020003" pitchFamily="2" charset="0"/>
              </a:rPr>
              <a:t>1 740 000 000 zł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827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13628" y="156363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Zobowiązania wymagalne szpitali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DAD2DDE2-8C31-8145-800E-7081C2D20953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  <p:sp>
        <p:nvSpPr>
          <p:cNvPr id="14" name="Symbol zastępczy zawartości 2">
            <a:extLst>
              <a:ext uri="{FF2B5EF4-FFF2-40B4-BE49-F238E27FC236}">
                <a16:creationId xmlns:a16="http://schemas.microsoft.com/office/drawing/2014/main" id="{F397FE23-0D56-A84F-A4C5-0F29BAAD8181}"/>
              </a:ext>
            </a:extLst>
          </p:cNvPr>
          <p:cNvSpPr txBox="1">
            <a:spLocks/>
          </p:cNvSpPr>
          <p:nvPr/>
        </p:nvSpPr>
        <p:spPr>
          <a:xfrm>
            <a:off x="3497083" y="2103755"/>
            <a:ext cx="7832145" cy="43693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2021 r. - </a:t>
            </a:r>
            <a:r>
              <a:rPr lang="pl-PL" sz="3600" b="1" dirty="0">
                <a:solidFill>
                  <a:srgbClr val="FF0000"/>
                </a:solidFill>
                <a:latin typeface="Avenir Heavy" panose="02000503020000020003" pitchFamily="2" charset="0"/>
              </a:rPr>
              <a:t>1 740 000 000 zł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2022 r. - ?</a:t>
            </a:r>
          </a:p>
        </p:txBody>
      </p:sp>
    </p:spTree>
    <p:extLst>
      <p:ext uri="{BB962C8B-B14F-4D97-AF65-F5344CB8AC3E}">
        <p14:creationId xmlns:p14="http://schemas.microsoft.com/office/powerpoint/2010/main" val="273394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427880" y="3726482"/>
            <a:ext cx="11287096" cy="33545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(ok. 200 szpitali: ugody z ZUS-em na 803 mln zł)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0" y="1100554"/>
            <a:ext cx="12043317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Kwota zadłużenia Szpitali (wszystkich) w ZUS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1E7D866A-F944-8D46-BE80-3D7DFE3E1EF5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BD95353B-FEB3-F14D-9E70-91D342427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2098711"/>
            <a:ext cx="6026752" cy="37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4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427880" y="3503458"/>
            <a:ext cx="11287096" cy="33545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22EBD5F-C531-0848-9A23-AD7A533DABC9}"/>
              </a:ext>
            </a:extLst>
          </p:cNvPr>
          <p:cNvSpPr txBox="1">
            <a:spLocks/>
          </p:cNvSpPr>
          <p:nvPr/>
        </p:nvSpPr>
        <p:spPr>
          <a:xfrm>
            <a:off x="845475" y="1000879"/>
            <a:ext cx="10515600" cy="3834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Przewidywany wynik finansowy członków WZS (31 szpitali)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1E7D866A-F944-8D46-BE80-3D7DFE3E1EF5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BF561F1C-08D1-2944-8CBD-FCC0E24E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775" y="2496066"/>
            <a:ext cx="6375305" cy="415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427880" y="1380631"/>
            <a:ext cx="11287096" cy="63338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3200" b="1" dirty="0">
                <a:solidFill>
                  <a:srgbClr val="FF0000"/>
                </a:solidFill>
                <a:latin typeface="Avenir Heavy" panose="02000503020000020003" pitchFamily="2" charset="0"/>
              </a:rPr>
              <a:t>Zapłata 60% </a:t>
            </a:r>
            <a:r>
              <a:rPr lang="pl-PL" sz="3200" b="1" dirty="0" err="1">
                <a:solidFill>
                  <a:srgbClr val="FF0000"/>
                </a:solidFill>
                <a:latin typeface="Avenir Heavy" panose="02000503020000020003" pitchFamily="2" charset="0"/>
              </a:rPr>
              <a:t>nadwykonań</a:t>
            </a:r>
            <a:r>
              <a:rPr lang="pl-PL" sz="3200" b="1" dirty="0">
                <a:solidFill>
                  <a:srgbClr val="FF0000"/>
                </a:solidFill>
                <a:latin typeface="Avenir Heavy" panose="02000503020000020003" pitchFamily="2" charset="0"/>
              </a:rPr>
              <a:t> w ryczałcie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17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Rozporządzenie Ministra Zdrowia z dnia 9 grudnia 2022 r. zmieniające rozporządzenie w sprawie sposobu </a:t>
            </a:r>
            <a:b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</a:b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ustalania ryczałtu systemu podstawowego szpitalnego zabezpieczenia świadczeń opieki zdrowotnej </a:t>
            </a:r>
            <a:b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</a:b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na okres rozliczeniowy obejmujący okres od dnia 1 stycznia 2022 r. do dnia 31 grudnia 2022 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7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 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8114C923-432D-7141-BCC9-F9FE1B00CEA1}"/>
              </a:ext>
            </a:extLst>
          </p:cNvPr>
          <p:cNvSpPr txBox="1">
            <a:spLocks/>
          </p:cNvSpPr>
          <p:nvPr/>
        </p:nvSpPr>
        <p:spPr>
          <a:xfrm>
            <a:off x="-3270193" y="4605454"/>
            <a:ext cx="11287096" cy="63338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>
                <a:solidFill>
                  <a:srgbClr val="FF0000"/>
                </a:solidFill>
                <a:latin typeface="Avenir Heavy" panose="02000503020000020003" pitchFamily="2" charset="0"/>
              </a:rPr>
              <a:t>Data ogłoszenia:</a:t>
            </a:r>
            <a:br>
              <a:rPr lang="pl-PL" sz="2400" b="1" dirty="0">
                <a:solidFill>
                  <a:srgbClr val="FF0000"/>
                </a:solidFill>
                <a:latin typeface="Avenir Heavy" panose="02000503020000020003" pitchFamily="2" charset="0"/>
              </a:rPr>
            </a:br>
            <a:r>
              <a:rPr lang="pl-PL" sz="2400" b="1" dirty="0">
                <a:solidFill>
                  <a:srgbClr val="FF0000"/>
                </a:solidFill>
                <a:latin typeface="Avenir Heavy" panose="02000503020000020003" pitchFamily="2" charset="0"/>
              </a:rPr>
              <a:t>2022-12-14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65572EB6-C3E0-DD47-A76C-892E23C163B9}"/>
              </a:ext>
            </a:extLst>
          </p:cNvPr>
          <p:cNvSpPr txBox="1">
            <a:spLocks/>
          </p:cNvSpPr>
          <p:nvPr/>
        </p:nvSpPr>
        <p:spPr>
          <a:xfrm>
            <a:off x="427880" y="4605454"/>
            <a:ext cx="11287096" cy="63338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Data wydania: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2022-12-09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DFB84461-D62D-234E-806A-F31ACE11E0EA}"/>
              </a:ext>
            </a:extLst>
          </p:cNvPr>
          <p:cNvSpPr txBox="1">
            <a:spLocks/>
          </p:cNvSpPr>
          <p:nvPr/>
        </p:nvSpPr>
        <p:spPr>
          <a:xfrm>
            <a:off x="3999368" y="4627757"/>
            <a:ext cx="11287096" cy="63338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Data wejścia w życie: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2022-12-15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877B15F7-7E51-9A44-BC50-AF8523EEA23A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</p:spTree>
    <p:extLst>
      <p:ext uri="{BB962C8B-B14F-4D97-AF65-F5344CB8AC3E}">
        <p14:creationId xmlns:p14="http://schemas.microsoft.com/office/powerpoint/2010/main" val="18367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A750489-D902-FE49-B867-8439ADECA47B}"/>
              </a:ext>
            </a:extLst>
          </p:cNvPr>
          <p:cNvSpPr txBox="1">
            <a:spLocks/>
          </p:cNvSpPr>
          <p:nvPr/>
        </p:nvSpPr>
        <p:spPr>
          <a:xfrm>
            <a:off x="427880" y="1044305"/>
            <a:ext cx="11287096" cy="567399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„Dziennik Gazeta Prawna”</a:t>
            </a: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" panose="02000503020000020003" pitchFamily="2" charset="0"/>
              </a:rPr>
              <a:t>w 2022 roku zawieszono łącznie </a:t>
            </a:r>
            <a:b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" panose="02000503020000020003" pitchFamily="2" charset="0"/>
              </a:rPr>
            </a:br>
            <a:r>
              <a:rPr lang="pl-PL" sz="2600" i="1" dirty="0">
                <a:solidFill>
                  <a:srgbClr val="FF0000"/>
                </a:solidFill>
                <a:latin typeface="Avenir Medium" panose="02000503020000020003" pitchFamily="2" charset="0"/>
              </a:rPr>
              <a:t>156</a:t>
            </a:r>
            <a: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" panose="02000503020000020003" pitchFamily="2" charset="0"/>
              </a:rPr>
              <a:t> oddziałów, w tym </a:t>
            </a:r>
            <a:r>
              <a:rPr lang="pl-PL" sz="2600" i="1" dirty="0">
                <a:solidFill>
                  <a:srgbClr val="FF0000"/>
                </a:solidFill>
                <a:latin typeface="Avenir Medium" panose="02000503020000020003" pitchFamily="2" charset="0"/>
              </a:rPr>
              <a:t>71</a:t>
            </a:r>
            <a: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" panose="02000503020000020003" pitchFamily="2" charset="0"/>
              </a:rPr>
              <a:t> z powodu braku personelu </a:t>
            </a:r>
            <a:b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" panose="02000503020000020003" pitchFamily="2" charset="0"/>
              </a:rPr>
            </a:br>
            <a: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" panose="02000503020000020003" pitchFamily="2" charset="0"/>
              </a:rPr>
              <a:t>(dane z 11 województw)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Avenir Black" panose="02000503020000020003" pitchFamily="2" charset="0"/>
              </a:rPr>
              <a:t>„Rzeczpospolita”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 Oblique" panose="02000503020000020003" pitchFamily="2" charset="0"/>
              </a:rPr>
              <a:t>w 2022 roku wydano decyzje o zawieszeniu </a:t>
            </a:r>
            <a:b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 Oblique" panose="02000503020000020003" pitchFamily="2" charset="0"/>
              </a:rPr>
            </a:br>
            <a:r>
              <a:rPr lang="pl-PL" sz="2600" i="1" dirty="0">
                <a:solidFill>
                  <a:srgbClr val="FF0000"/>
                </a:solidFill>
                <a:latin typeface="Avenir Medium Oblique" panose="02000503020000020003" pitchFamily="2" charset="0"/>
              </a:rPr>
              <a:t>78 </a:t>
            </a:r>
            <a:r>
              <a:rPr lang="pl-PL" sz="2600" i="1" dirty="0">
                <a:solidFill>
                  <a:schemeClr val="accent1">
                    <a:lumMod val="50000"/>
                  </a:schemeClr>
                </a:solidFill>
                <a:latin typeface="Avenir Medium Oblique" panose="02000503020000020003" pitchFamily="2" charset="0"/>
              </a:rPr>
              <a:t>oddziałów z powodu braku personelu (dane z 13 województw)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2600" b="1" dirty="0">
              <a:solidFill>
                <a:schemeClr val="accent1">
                  <a:lumMod val="50000"/>
                </a:schemeClr>
              </a:solidFill>
              <a:latin typeface="Avenir Heavy" panose="02000503020000020003" pitchFamily="2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6F39A044-AF18-E54E-9053-2C54F565500B}"/>
              </a:ext>
            </a:extLst>
          </p:cNvPr>
          <p:cNvSpPr txBox="1">
            <a:spLocks/>
          </p:cNvSpPr>
          <p:nvPr/>
        </p:nvSpPr>
        <p:spPr>
          <a:xfrm>
            <a:off x="427880" y="200518"/>
            <a:ext cx="11287096" cy="1180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l-PL" sz="2000" b="1" i="1" dirty="0">
                <a:solidFill>
                  <a:schemeClr val="accent1">
                    <a:lumMod val="50000"/>
                  </a:schemeClr>
                </a:solidFill>
                <a:latin typeface="Avenir Heavy" panose="02000503020000020003" pitchFamily="2" charset="0"/>
              </a:rPr>
              <a:t>Co dalej ze szpitalami powiatowymi?</a:t>
            </a:r>
          </a:p>
        </p:txBody>
      </p:sp>
    </p:spTree>
    <p:extLst>
      <p:ext uri="{BB962C8B-B14F-4D97-AF65-F5344CB8AC3E}">
        <p14:creationId xmlns:p14="http://schemas.microsoft.com/office/powerpoint/2010/main" val="36429656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{900CF42E-8A5D-C14D-8B21-DD7063B24F43}tf10001120</Template>
  <TotalTime>2608</TotalTime>
  <Words>409</Words>
  <Application>Microsoft Office PowerPoint</Application>
  <PresentationFormat>Panoramiczny</PresentationFormat>
  <Paragraphs>91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6" baseType="lpstr">
      <vt:lpstr>Arial</vt:lpstr>
      <vt:lpstr>Avenir Black</vt:lpstr>
      <vt:lpstr>Avenir Book</vt:lpstr>
      <vt:lpstr>Avenir Heavy</vt:lpstr>
      <vt:lpstr>Avenir Light</vt:lpstr>
      <vt:lpstr>Avenir Medium</vt:lpstr>
      <vt:lpstr>Avenir Medium Oblique</vt:lpstr>
      <vt:lpstr>Avenir Roman</vt:lpstr>
      <vt:lpstr>Calibri</vt:lpstr>
      <vt:lpstr>Calibri Light</vt:lpstr>
      <vt:lpstr>Motyw pakietu Office</vt:lpstr>
      <vt:lpstr>Co dalej  ze szpitalami powiatowymi?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  Remigiusz Pawelczak Prezes Wielkopolskiego Związku Szpitali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ustawy o modernizacji szpitali – zagrożenia dla samorządów powiatowych </dc:title>
  <dc:creator>Dominika Jurczyńska</dc:creator>
  <cp:lastModifiedBy>Remi Pawelczak</cp:lastModifiedBy>
  <cp:revision>134</cp:revision>
  <cp:lastPrinted>2023-01-24T18:28:01Z</cp:lastPrinted>
  <dcterms:created xsi:type="dcterms:W3CDTF">2022-02-03T11:44:42Z</dcterms:created>
  <dcterms:modified xsi:type="dcterms:W3CDTF">2023-01-24T20:26:31Z</dcterms:modified>
</cp:coreProperties>
</file>